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336" r:id="rId3"/>
    <p:sldId id="384" r:id="rId4"/>
    <p:sldId id="380" r:id="rId5"/>
    <p:sldId id="388" r:id="rId6"/>
    <p:sldId id="404" r:id="rId7"/>
    <p:sldId id="405" r:id="rId8"/>
    <p:sldId id="406" r:id="rId9"/>
    <p:sldId id="400" r:id="rId10"/>
    <p:sldId id="402" r:id="rId11"/>
    <p:sldId id="403" r:id="rId12"/>
    <p:sldId id="391" r:id="rId13"/>
    <p:sldId id="343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9" d="100"/>
          <a:sy n="79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80FBB-D2B9-4E56-A52D-C41E193301AA}" type="datetimeFigureOut">
              <a:rPr lang="es-MX" smtClean="0"/>
              <a:pPr/>
              <a:t>16/11/2014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6388-C86F-4A4D-A5DD-33066ED82292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97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706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88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6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16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31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26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79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32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gif"/><Relationship Id="rId4" Type="http://schemas.openxmlformats.org/officeDocument/2006/relationships/image" Target="../media/image2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H4 Sport en </a:t>
            </a:r>
            <a:r>
              <a:rPr lang="en-US" dirty="0" err="1" smtClean="0"/>
              <a:t>verkeer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VWO 4</a:t>
            </a:r>
          </a:p>
        </p:txBody>
      </p:sp>
      <p:pic>
        <p:nvPicPr>
          <p:cNvPr id="4" name="Picture 3" descr="Zwijse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266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4.4 </a:t>
            </a:r>
            <a:r>
              <a:rPr lang="en-US" dirty="0" err="1" smtClean="0"/>
              <a:t>Schuine</a:t>
            </a:r>
            <a:r>
              <a:rPr lang="en-US" dirty="0" smtClean="0"/>
              <a:t> </a:t>
            </a:r>
            <a:r>
              <a:rPr lang="en-US" dirty="0" err="1" smtClean="0"/>
              <a:t>krachten</a:t>
            </a:r>
            <a:endParaRPr lang="es-MX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402"/>
            <a:ext cx="7600950" cy="493395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 flipV="1">
            <a:off x="4266938" y="2945374"/>
            <a:ext cx="568425" cy="1502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572000" y="386104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4845302" y="4320415"/>
            <a:ext cx="322156" cy="114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4572000" y="5055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0000"/>
                </a:solidFill>
              </a:rPr>
              <a:t>z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314207" y="264416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C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C000"/>
                </a:solidFill>
              </a:rPr>
              <a:t>n</a:t>
            </a:r>
            <a:endParaRPr lang="nl-NL" sz="2400" b="1" dirty="0">
              <a:solidFill>
                <a:srgbClr val="FFC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160035" y="4126440"/>
            <a:ext cx="64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92D05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92D050"/>
                </a:solidFill>
              </a:rPr>
              <a:t>w</a:t>
            </a:r>
            <a:r>
              <a:rPr lang="nl-NL" sz="2400" b="1" baseline="-25000" dirty="0" smtClean="0">
                <a:solidFill>
                  <a:srgbClr val="92D050"/>
                </a:solidFill>
              </a:rPr>
              <a:t>, s</a:t>
            </a:r>
            <a:endParaRPr lang="nl-NL" sz="2400" b="1" dirty="0">
              <a:solidFill>
                <a:srgbClr val="92D050"/>
              </a:solidFill>
            </a:endParaRP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4654357" y="3753944"/>
            <a:ext cx="322156" cy="114594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4969090" y="3559969"/>
            <a:ext cx="61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nl-NL" sz="2400" b="1" baseline="-25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</a:t>
            </a:r>
            <a:r>
              <a:rPr lang="nl-NL" sz="24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l</a:t>
            </a:r>
            <a:endParaRPr lang="nl-NL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971600" y="1671191"/>
            <a:ext cx="694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Teken de krachten die op de </a:t>
            </a:r>
            <a:r>
              <a:rPr lang="nl-NL" sz="2400" b="1" dirty="0" err="1" smtClean="0"/>
              <a:t>volcano-boarder</a:t>
            </a:r>
            <a:r>
              <a:rPr lang="nl-NL" sz="2400" b="1" dirty="0" smtClean="0"/>
              <a:t> werken</a:t>
            </a:r>
            <a:endParaRPr lang="nl-NL" sz="2400" b="1" dirty="0"/>
          </a:p>
        </p:txBody>
      </p:sp>
      <p:sp>
        <p:nvSpPr>
          <p:cNvPr id="3" name="Rechthoek 2"/>
          <p:cNvSpPr/>
          <p:nvPr/>
        </p:nvSpPr>
        <p:spPr>
          <a:xfrm>
            <a:off x="5181612" y="2104343"/>
            <a:ext cx="3560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Welke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krachten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zijn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er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Wat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hun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aangrijpingspunt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en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richting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Hoe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groot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zijn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ze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ongeveer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? (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niet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exact op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schaal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4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4.4 </a:t>
            </a:r>
            <a:r>
              <a:rPr lang="en-US" dirty="0" err="1" smtClean="0"/>
              <a:t>Schuine</a:t>
            </a:r>
            <a:r>
              <a:rPr lang="en-US" dirty="0" smtClean="0"/>
              <a:t> </a:t>
            </a:r>
            <a:r>
              <a:rPr lang="en-US" dirty="0" err="1" smtClean="0"/>
              <a:t>krachten</a:t>
            </a:r>
            <a:endParaRPr lang="es-MX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402"/>
            <a:ext cx="7600950" cy="493395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 flipV="1">
            <a:off x="4266938" y="2945374"/>
            <a:ext cx="568425" cy="1502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842921" y="3529277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491880" y="3684079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4366918" y="3298841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>
            <a:off x="4075282" y="5080384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3982725" y="3861048"/>
            <a:ext cx="625328" cy="192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572000" y="386104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4572000" y="3861048"/>
            <a:ext cx="547575" cy="14943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4845302" y="4320415"/>
            <a:ext cx="322156" cy="114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4572000" y="5055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0000"/>
                </a:solidFill>
              </a:rPr>
              <a:t>z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006380" y="466732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F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00B0F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F0"/>
                </a:solidFill>
              </a:rPr>
              <a:t>, y</a:t>
            </a:r>
            <a:r>
              <a:rPr lang="nl-NL" sz="2400" b="1" dirty="0" smtClean="0">
                <a:solidFill>
                  <a:srgbClr val="00B0F0"/>
                </a:solidFill>
              </a:rPr>
              <a:t> </a:t>
            </a:r>
            <a:endParaRPr lang="nl-NL" sz="2400" b="1" dirty="0">
              <a:solidFill>
                <a:srgbClr val="00B0F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930929" y="347261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50"/>
                </a:solidFill>
              </a:rPr>
              <a:t>F</a:t>
            </a:r>
            <a:r>
              <a:rPr lang="nl-NL" sz="2400" b="1" baseline="-25000" dirty="0" err="1">
                <a:solidFill>
                  <a:srgbClr val="00B05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50"/>
                </a:solidFill>
              </a:rPr>
              <a:t>, x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314207" y="264416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C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C000"/>
                </a:solidFill>
              </a:rPr>
              <a:t>n</a:t>
            </a:r>
            <a:endParaRPr lang="nl-NL" sz="2400" b="1" dirty="0">
              <a:solidFill>
                <a:srgbClr val="FFC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160035" y="4126440"/>
            <a:ext cx="64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92D05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92D050"/>
                </a:solidFill>
              </a:rPr>
              <a:t>w</a:t>
            </a:r>
            <a:r>
              <a:rPr lang="nl-NL" sz="2400" b="1" baseline="-25000" dirty="0" smtClean="0">
                <a:solidFill>
                  <a:srgbClr val="92D050"/>
                </a:solidFill>
              </a:rPr>
              <a:t>, s</a:t>
            </a:r>
            <a:endParaRPr lang="nl-NL" sz="2400" b="1" dirty="0">
              <a:solidFill>
                <a:srgbClr val="92D050"/>
              </a:solidFill>
            </a:endParaRP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4654357" y="3753944"/>
            <a:ext cx="322156" cy="114594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4969090" y="3559969"/>
            <a:ext cx="61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nl-NL" sz="2400" b="1" baseline="-25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</a:t>
            </a:r>
            <a:r>
              <a:rPr lang="nl-NL" sz="24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l</a:t>
            </a:r>
            <a:endParaRPr lang="nl-NL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961257" y="1661899"/>
            <a:ext cx="656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Bepaal </a:t>
            </a:r>
            <a:r>
              <a:rPr lang="nl-NL" sz="2400" b="1" dirty="0" err="1" smtClean="0"/>
              <a:t>F</a:t>
            </a:r>
            <a:r>
              <a:rPr lang="nl-NL" sz="2400" b="1" baseline="-25000" dirty="0" err="1" smtClean="0"/>
              <a:t>n</a:t>
            </a:r>
            <a:r>
              <a:rPr lang="nl-NL" sz="2400" b="1" dirty="0" smtClean="0"/>
              <a:t> en </a:t>
            </a:r>
            <a:r>
              <a:rPr lang="nl-NL" sz="2400" b="1" dirty="0" err="1" smtClean="0"/>
              <a:t>F</a:t>
            </a:r>
            <a:r>
              <a:rPr lang="nl-NL" sz="2400" b="1" baseline="-25000" dirty="0" err="1" smtClean="0"/>
              <a:t>w</a:t>
            </a:r>
            <a:r>
              <a:rPr lang="nl-NL" sz="2400" b="1" baseline="-25000" dirty="0" smtClean="0"/>
              <a:t>, totaal</a:t>
            </a:r>
            <a:r>
              <a:rPr lang="nl-NL" sz="2400" b="1" dirty="0" smtClean="0"/>
              <a:t> op deze </a:t>
            </a:r>
            <a:r>
              <a:rPr lang="nl-NL" sz="2400" b="1" dirty="0" err="1" smtClean="0"/>
              <a:t>volcano-boarder</a:t>
            </a:r>
            <a:r>
              <a:rPr lang="nl-NL" sz="2400" b="1" dirty="0"/>
              <a:t> </a:t>
            </a:r>
            <a:r>
              <a:rPr lang="nl-NL" sz="2400" b="1" dirty="0" smtClean="0"/>
              <a:t>met m = 82 kg en v = constant</a:t>
            </a:r>
            <a:endParaRPr lang="nl-NL" sz="2400" b="1" dirty="0"/>
          </a:p>
        </p:txBody>
      </p:sp>
      <p:sp>
        <p:nvSpPr>
          <p:cNvPr id="3" name="Rechthoek 2"/>
          <p:cNvSpPr/>
          <p:nvPr/>
        </p:nvSpPr>
        <p:spPr>
          <a:xfrm>
            <a:off x="5181612" y="2104343"/>
            <a:ext cx="3560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Teken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krachten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op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schaal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gebruik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de parallelogram-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methode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indien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nodig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Meet de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krachten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op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Reken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terug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(op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schaal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  <p:bldP spid="4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opgave</a:t>
            </a:r>
            <a:r>
              <a:rPr lang="en-US" dirty="0" smtClean="0"/>
              <a:t> </a:t>
            </a:r>
            <a:r>
              <a:rPr lang="en-US" dirty="0" err="1" smtClean="0"/>
              <a:t>volcanoboarder</a:t>
            </a:r>
            <a:endParaRPr lang="es-MX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402"/>
            <a:ext cx="7600950" cy="493395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 flipV="1">
            <a:off x="4266938" y="2945374"/>
            <a:ext cx="568425" cy="1502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842921" y="3529277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491880" y="3684079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4366918" y="3298841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>
            <a:off x="4075282" y="5080384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3982725" y="3861048"/>
            <a:ext cx="625328" cy="192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572000" y="386104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4572000" y="3861048"/>
            <a:ext cx="547575" cy="14943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4845302" y="4320415"/>
            <a:ext cx="322156" cy="114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4572000" y="5055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0000"/>
                </a:solidFill>
              </a:rPr>
              <a:t>z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006380" y="466732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F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00B0F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F0"/>
                </a:solidFill>
              </a:rPr>
              <a:t>, y</a:t>
            </a:r>
            <a:r>
              <a:rPr lang="nl-NL" sz="2400" b="1" dirty="0" smtClean="0">
                <a:solidFill>
                  <a:srgbClr val="00B0F0"/>
                </a:solidFill>
              </a:rPr>
              <a:t> </a:t>
            </a:r>
            <a:endParaRPr lang="nl-NL" sz="2400" b="1" dirty="0">
              <a:solidFill>
                <a:srgbClr val="00B0F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930929" y="347261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50"/>
                </a:solidFill>
              </a:rPr>
              <a:t>F</a:t>
            </a:r>
            <a:r>
              <a:rPr lang="nl-NL" sz="2400" b="1" baseline="-25000" dirty="0" err="1">
                <a:solidFill>
                  <a:srgbClr val="00B05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50"/>
                </a:solidFill>
              </a:rPr>
              <a:t>, x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314207" y="264416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C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C000"/>
                </a:solidFill>
              </a:rPr>
              <a:t>n</a:t>
            </a:r>
            <a:endParaRPr lang="nl-NL" sz="2400" b="1" dirty="0">
              <a:solidFill>
                <a:srgbClr val="FFC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160035" y="4126440"/>
            <a:ext cx="64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92D05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92D050"/>
                </a:solidFill>
              </a:rPr>
              <a:t>w</a:t>
            </a:r>
            <a:r>
              <a:rPr lang="nl-NL" sz="2400" b="1" baseline="-25000" dirty="0" smtClean="0">
                <a:solidFill>
                  <a:srgbClr val="92D050"/>
                </a:solidFill>
              </a:rPr>
              <a:t>, s</a:t>
            </a:r>
            <a:endParaRPr lang="nl-NL" sz="2400" b="1" dirty="0">
              <a:solidFill>
                <a:srgbClr val="92D05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2060848"/>
            <a:ext cx="33454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dirty="0" smtClean="0">
                <a:solidFill>
                  <a:srgbClr val="7030A0"/>
                </a:solidFill>
              </a:rPr>
              <a:t>Hellingshoek </a:t>
            </a:r>
            <a:r>
              <a:rPr lang="nl-NL" sz="1900" b="1" dirty="0">
                <a:solidFill>
                  <a:srgbClr val="7030A0"/>
                </a:solidFill>
              </a:rPr>
              <a:t>= </a:t>
            </a:r>
            <a:r>
              <a:rPr lang="nl-NL" sz="1900" b="1" dirty="0" smtClean="0">
                <a:solidFill>
                  <a:srgbClr val="7030A0"/>
                </a:solidFill>
              </a:rPr>
              <a:t>20°</a:t>
            </a:r>
          </a:p>
          <a:p>
            <a:r>
              <a:rPr lang="nl-NL" sz="1900" b="1" dirty="0" err="1">
                <a:solidFill>
                  <a:srgbClr val="7030A0"/>
                </a:solidFill>
              </a:rPr>
              <a:t>m</a:t>
            </a:r>
            <a:r>
              <a:rPr lang="nl-NL" sz="1900" b="1" baseline="-25000" dirty="0" err="1">
                <a:solidFill>
                  <a:srgbClr val="7030A0"/>
                </a:solidFill>
              </a:rPr>
              <a:t>volcanoboarder</a:t>
            </a:r>
            <a:r>
              <a:rPr lang="nl-NL" sz="1900" b="1" dirty="0">
                <a:solidFill>
                  <a:srgbClr val="7030A0"/>
                </a:solidFill>
              </a:rPr>
              <a:t> = </a:t>
            </a:r>
            <a:r>
              <a:rPr lang="nl-NL" sz="1900" b="1" dirty="0" smtClean="0">
                <a:solidFill>
                  <a:srgbClr val="7030A0"/>
                </a:solidFill>
              </a:rPr>
              <a:t>82 kg</a:t>
            </a:r>
          </a:p>
          <a:p>
            <a:r>
              <a:rPr lang="nl-NL" sz="1900" b="1" dirty="0" smtClean="0">
                <a:solidFill>
                  <a:srgbClr val="7030A0"/>
                </a:solidFill>
              </a:rPr>
              <a:t>Zijn snelheid is constant</a:t>
            </a:r>
          </a:p>
          <a:p>
            <a:endParaRPr lang="nl-NL" sz="200" b="1" dirty="0" smtClean="0">
              <a:solidFill>
                <a:srgbClr val="7030A0"/>
              </a:solidFill>
            </a:endParaRPr>
          </a:p>
          <a:p>
            <a:pPr marL="457200" indent="-457200">
              <a:buAutoNum type="alphaLcParenR"/>
            </a:pPr>
            <a:r>
              <a:rPr lang="nl-NL" sz="1900" b="1" dirty="0" smtClean="0">
                <a:solidFill>
                  <a:srgbClr val="7030A0"/>
                </a:solidFill>
              </a:rPr>
              <a:t>Bereken </a:t>
            </a:r>
            <a:r>
              <a:rPr lang="nl-NL" sz="1900" b="1" dirty="0" err="1" smtClean="0">
                <a:solidFill>
                  <a:srgbClr val="7030A0"/>
                </a:solidFill>
              </a:rPr>
              <a:t>F</a:t>
            </a:r>
            <a:r>
              <a:rPr lang="nl-NL" sz="1900" b="1" baseline="-25000" dirty="0" err="1" smtClean="0">
                <a:solidFill>
                  <a:srgbClr val="7030A0"/>
                </a:solidFill>
              </a:rPr>
              <a:t>w</a:t>
            </a:r>
            <a:r>
              <a:rPr lang="nl-NL" sz="1900" b="1" baseline="-25000" dirty="0" smtClean="0">
                <a:solidFill>
                  <a:srgbClr val="7030A0"/>
                </a:solidFill>
              </a:rPr>
              <a:t>, totaal</a:t>
            </a:r>
          </a:p>
          <a:p>
            <a:pPr marL="457200" indent="-457200">
              <a:buAutoNum type="alphaLcParenR"/>
            </a:pPr>
            <a:r>
              <a:rPr lang="nl-NL" sz="1900" b="1" dirty="0" smtClean="0">
                <a:solidFill>
                  <a:srgbClr val="C00000"/>
                </a:solidFill>
              </a:rPr>
              <a:t>Bereken </a:t>
            </a:r>
            <a:r>
              <a:rPr lang="nl-NL" sz="1900" b="1" dirty="0" err="1" smtClean="0">
                <a:solidFill>
                  <a:srgbClr val="C00000"/>
                </a:solidFill>
              </a:rPr>
              <a:t>F</a:t>
            </a:r>
            <a:r>
              <a:rPr lang="nl-NL" sz="1900" b="1" baseline="-25000" dirty="0" err="1" smtClean="0">
                <a:solidFill>
                  <a:srgbClr val="C00000"/>
                </a:solidFill>
              </a:rPr>
              <a:t>w,l</a:t>
            </a:r>
            <a:r>
              <a:rPr lang="nl-NL" sz="1900" b="1" dirty="0" smtClean="0">
                <a:solidFill>
                  <a:srgbClr val="C00000"/>
                </a:solidFill>
              </a:rPr>
              <a:t> als </a:t>
            </a:r>
            <a:r>
              <a:rPr lang="nl-NL" sz="1900" b="1" i="1" dirty="0" smtClean="0">
                <a:solidFill>
                  <a:srgbClr val="C00000"/>
                </a:solidFill>
              </a:rPr>
              <a:t>f</a:t>
            </a:r>
            <a:r>
              <a:rPr lang="nl-NL" sz="1900" b="1" dirty="0" smtClean="0">
                <a:solidFill>
                  <a:srgbClr val="C00000"/>
                </a:solidFill>
              </a:rPr>
              <a:t> = 0,19</a:t>
            </a:r>
          </a:p>
          <a:p>
            <a:endParaRPr lang="nl-NL" sz="400" b="1" dirty="0" smtClean="0">
              <a:solidFill>
                <a:srgbClr val="C00000"/>
              </a:solidFill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4654357" y="3753944"/>
            <a:ext cx="322156" cy="114594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969090" y="3559969"/>
            <a:ext cx="61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nl-NL" sz="2400" b="1" baseline="-25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</a:t>
            </a:r>
            <a:r>
              <a:rPr lang="nl-NL" sz="24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l</a:t>
            </a:r>
            <a:endParaRPr lang="nl-NL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4969090" y="2204864"/>
            <a:ext cx="2987286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og 10"/>
          <p:cNvSpPr/>
          <p:nvPr/>
        </p:nvSpPr>
        <p:spPr>
          <a:xfrm flipH="1" flipV="1">
            <a:off x="5765014" y="1940826"/>
            <a:ext cx="288032" cy="64626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5271668" y="2309671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20°</a:t>
            </a:r>
            <a:endParaRPr lang="nl-NL" sz="20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8032"/>
            <a:ext cx="1781175" cy="1219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6" y="5835573"/>
            <a:ext cx="2657475" cy="57150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971600" y="1671191"/>
            <a:ext cx="6096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Bereken </a:t>
            </a:r>
            <a:r>
              <a:rPr lang="nl-NL" sz="2400" b="1" dirty="0" err="1" smtClean="0"/>
              <a:t>F</a:t>
            </a:r>
            <a:r>
              <a:rPr lang="nl-NL" sz="2400" b="1" baseline="-25000" dirty="0" err="1" smtClean="0"/>
              <a:t>w</a:t>
            </a:r>
            <a:r>
              <a:rPr lang="nl-NL" sz="2400" b="1" baseline="-25000" dirty="0" smtClean="0"/>
              <a:t>, totaal</a:t>
            </a:r>
            <a:r>
              <a:rPr lang="nl-NL" sz="2400" b="1" dirty="0" smtClean="0"/>
              <a:t> en </a:t>
            </a:r>
            <a:r>
              <a:rPr lang="nl-NL" sz="2400" b="1" dirty="0" err="1" smtClean="0"/>
              <a:t>F</a:t>
            </a:r>
            <a:r>
              <a:rPr lang="nl-NL" sz="2400" b="1" baseline="-25000" dirty="0" err="1" smtClean="0"/>
              <a:t>w</a:t>
            </a:r>
            <a:r>
              <a:rPr lang="nl-NL" sz="2400" b="1" baseline="-25000" dirty="0" smtClean="0"/>
              <a:t>, l</a:t>
            </a:r>
            <a:r>
              <a:rPr lang="nl-NL" sz="2400" b="1" dirty="0" smtClean="0"/>
              <a:t> op de </a:t>
            </a:r>
            <a:r>
              <a:rPr lang="nl-NL" sz="2400" b="1" dirty="0" err="1" smtClean="0"/>
              <a:t>volcano-boarder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9812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</a:t>
            </a:r>
            <a:r>
              <a:rPr lang="en-US" dirty="0" err="1"/>
              <a:t>Schuine</a:t>
            </a:r>
            <a:r>
              <a:rPr lang="en-US" dirty="0"/>
              <a:t> </a:t>
            </a:r>
            <a:r>
              <a:rPr lang="en-US" dirty="0" err="1"/>
              <a:t>krachten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Huiswerk</a:t>
            </a:r>
            <a:r>
              <a:rPr lang="en-US" b="1" dirty="0"/>
              <a:t>)</a:t>
            </a:r>
            <a:endParaRPr lang="en-US" b="1" dirty="0" smtClean="0"/>
          </a:p>
          <a:p>
            <a:pPr>
              <a:buFontTx/>
              <a:buChar char="-"/>
            </a:pPr>
            <a:r>
              <a:rPr lang="da-DK" i="1" dirty="0" smtClean="0"/>
              <a:t>Bestudeer dia 9 t/m 12</a:t>
            </a:r>
          </a:p>
          <a:p>
            <a:pPr>
              <a:buFontTx/>
              <a:buChar char="-"/>
            </a:pPr>
            <a:r>
              <a:rPr lang="da-DK" i="1" dirty="0" smtClean="0"/>
              <a:t>Maak opgave volcanoboarder (dia 12)</a:t>
            </a:r>
          </a:p>
          <a:p>
            <a:pPr>
              <a:buFontTx/>
              <a:buChar char="-"/>
            </a:pPr>
            <a:r>
              <a:rPr lang="da-DK" i="1" dirty="0" smtClean="0"/>
              <a:t>Boek opgave </a:t>
            </a:r>
            <a:r>
              <a:rPr lang="da-DK" i="1" dirty="0"/>
              <a:t>87, 89, 93 </a:t>
            </a:r>
            <a:r>
              <a:rPr lang="da-DK" i="1" dirty="0" smtClean="0"/>
              <a:t>(H4.4</a:t>
            </a:r>
            <a:r>
              <a:rPr lang="da-DK" i="1" dirty="0"/>
              <a:t>)</a:t>
            </a:r>
          </a:p>
          <a:p>
            <a:pPr>
              <a:buNone/>
            </a:pPr>
            <a:endParaRPr lang="da-DK" i="1" dirty="0" smtClean="0"/>
          </a:p>
        </p:txBody>
      </p:sp>
    </p:spTree>
    <p:extLst>
      <p:ext uri="{BB962C8B-B14F-4D97-AF65-F5344CB8AC3E}">
        <p14:creationId xmlns:p14="http://schemas.microsoft.com/office/powerpoint/2010/main" val="25537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Bespreken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opgave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volcanoboarder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Demonstratie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touwtrekken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Traagheid</a:t>
            </a:r>
            <a:r>
              <a:rPr lang="en-US" dirty="0" smtClean="0">
                <a:solidFill>
                  <a:srgbClr val="002060"/>
                </a:solidFill>
              </a:rPr>
              <a:t> van </a:t>
            </a:r>
            <a:r>
              <a:rPr lang="en-US" dirty="0" err="1" smtClean="0">
                <a:solidFill>
                  <a:srgbClr val="002060"/>
                </a:solidFill>
              </a:rPr>
              <a:t>massa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Herhaling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wetten</a:t>
            </a:r>
            <a:r>
              <a:rPr lang="en-US" b="1" dirty="0" smtClean="0">
                <a:solidFill>
                  <a:srgbClr val="002060"/>
                </a:solidFill>
              </a:rPr>
              <a:t> van Newton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T</a:t>
            </a:r>
            <a:r>
              <a:rPr lang="en-US" dirty="0" err="1" smtClean="0">
                <a:solidFill>
                  <a:srgbClr val="002060"/>
                </a:solidFill>
              </a:rPr>
              <a:t>oegepast</a:t>
            </a:r>
            <a:r>
              <a:rPr lang="en-US" dirty="0" smtClean="0">
                <a:solidFill>
                  <a:srgbClr val="002060"/>
                </a:solidFill>
              </a:rPr>
              <a:t> op </a:t>
            </a:r>
            <a:r>
              <a:rPr lang="en-US" dirty="0" err="1" smtClean="0">
                <a:solidFill>
                  <a:srgbClr val="002060"/>
                </a:solidFill>
              </a:rPr>
              <a:t>ons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Eftelingbezoekje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err="1" smtClean="0"/>
              <a:t>Teken</a:t>
            </a:r>
            <a:r>
              <a:rPr lang="en-US" b="1" dirty="0" smtClean="0"/>
              <a:t>, </a:t>
            </a:r>
            <a:r>
              <a:rPr lang="en-US" b="1" dirty="0" err="1" smtClean="0"/>
              <a:t>bepaal</a:t>
            </a:r>
            <a:r>
              <a:rPr lang="en-US" b="1" dirty="0" smtClean="0"/>
              <a:t> of </a:t>
            </a:r>
            <a:r>
              <a:rPr lang="en-US" b="1" dirty="0" err="1" smtClean="0"/>
              <a:t>bereken</a:t>
            </a:r>
            <a:r>
              <a:rPr lang="en-US" b="1" dirty="0" smtClean="0"/>
              <a:t>?</a:t>
            </a:r>
          </a:p>
          <a:p>
            <a:pPr lvl="1"/>
            <a:r>
              <a:rPr lang="en-US" dirty="0" err="1" smtClean="0"/>
              <a:t>Wees</a:t>
            </a:r>
            <a:r>
              <a:rPr lang="en-US" dirty="0" smtClean="0"/>
              <a:t> alert </a:t>
            </a:r>
            <a:r>
              <a:rPr lang="en-US" dirty="0" err="1" smtClean="0"/>
              <a:t>tijdens</a:t>
            </a:r>
            <a:r>
              <a:rPr lang="en-US" dirty="0" smtClean="0"/>
              <a:t> de </a:t>
            </a:r>
            <a:r>
              <a:rPr lang="en-US" dirty="0" err="1" smtClean="0"/>
              <a:t>toets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1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4.4 </a:t>
            </a:r>
            <a:r>
              <a:rPr lang="en-US" dirty="0" err="1" smtClean="0"/>
              <a:t>Schuine</a:t>
            </a:r>
            <a:r>
              <a:rPr lang="en-US" dirty="0" smtClean="0"/>
              <a:t> </a:t>
            </a:r>
            <a:r>
              <a:rPr lang="en-US" dirty="0" err="1" smtClean="0"/>
              <a:t>krachten</a:t>
            </a:r>
            <a:endParaRPr lang="es-MX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402"/>
            <a:ext cx="7600950" cy="493395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 flipV="1">
            <a:off x="4266938" y="2945374"/>
            <a:ext cx="568425" cy="1502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842921" y="3529277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491880" y="3684079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4366918" y="3298841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>
            <a:off x="4075282" y="5080384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3982725" y="3861048"/>
            <a:ext cx="625328" cy="192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572000" y="386104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4572000" y="3861048"/>
            <a:ext cx="547575" cy="14943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4845302" y="4320415"/>
            <a:ext cx="322156" cy="114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4572000" y="5055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0000"/>
                </a:solidFill>
              </a:rPr>
              <a:t>z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006380" y="466732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F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00B0F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F0"/>
                </a:solidFill>
              </a:rPr>
              <a:t>, y</a:t>
            </a:r>
            <a:r>
              <a:rPr lang="nl-NL" sz="2400" b="1" dirty="0" smtClean="0">
                <a:solidFill>
                  <a:srgbClr val="00B0F0"/>
                </a:solidFill>
              </a:rPr>
              <a:t> </a:t>
            </a:r>
            <a:endParaRPr lang="nl-NL" sz="2400" b="1" dirty="0">
              <a:solidFill>
                <a:srgbClr val="00B0F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930929" y="347261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50"/>
                </a:solidFill>
              </a:rPr>
              <a:t>F</a:t>
            </a:r>
            <a:r>
              <a:rPr lang="nl-NL" sz="2400" b="1" baseline="-25000" dirty="0" err="1">
                <a:solidFill>
                  <a:srgbClr val="00B05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50"/>
                </a:solidFill>
              </a:rPr>
              <a:t>, x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314207" y="264416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C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C000"/>
                </a:solidFill>
              </a:rPr>
              <a:t>n</a:t>
            </a:r>
            <a:endParaRPr lang="nl-NL" sz="2400" b="1" dirty="0">
              <a:solidFill>
                <a:srgbClr val="FFC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160035" y="4126440"/>
            <a:ext cx="64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92D05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92D050"/>
                </a:solidFill>
              </a:rPr>
              <a:t>w</a:t>
            </a:r>
            <a:r>
              <a:rPr lang="nl-NL" sz="2400" b="1" baseline="-25000" dirty="0" smtClean="0">
                <a:solidFill>
                  <a:srgbClr val="92D050"/>
                </a:solidFill>
              </a:rPr>
              <a:t>, s</a:t>
            </a:r>
            <a:endParaRPr lang="nl-NL" sz="2400" b="1" dirty="0">
              <a:solidFill>
                <a:srgbClr val="92D05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635184"/>
            <a:ext cx="33454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dirty="0" smtClean="0">
                <a:solidFill>
                  <a:srgbClr val="00B050"/>
                </a:solidFill>
              </a:rPr>
              <a:t>Hellingshoek </a:t>
            </a:r>
            <a:r>
              <a:rPr lang="nl-NL" sz="1900" b="1" dirty="0">
                <a:solidFill>
                  <a:srgbClr val="00B050"/>
                </a:solidFill>
              </a:rPr>
              <a:t>= </a:t>
            </a:r>
            <a:r>
              <a:rPr lang="nl-NL" sz="1900" b="1" dirty="0" smtClean="0">
                <a:solidFill>
                  <a:srgbClr val="00B050"/>
                </a:solidFill>
              </a:rPr>
              <a:t>22°</a:t>
            </a:r>
          </a:p>
          <a:p>
            <a:r>
              <a:rPr lang="nl-NL" sz="1900" b="1" dirty="0" err="1">
                <a:solidFill>
                  <a:srgbClr val="00B050"/>
                </a:solidFill>
              </a:rPr>
              <a:t>m</a:t>
            </a:r>
            <a:r>
              <a:rPr lang="nl-NL" sz="1900" b="1" baseline="-25000" dirty="0" err="1">
                <a:solidFill>
                  <a:srgbClr val="00B050"/>
                </a:solidFill>
              </a:rPr>
              <a:t>volcanoboarder</a:t>
            </a:r>
            <a:r>
              <a:rPr lang="nl-NL" sz="1900" b="1" dirty="0">
                <a:solidFill>
                  <a:srgbClr val="00B050"/>
                </a:solidFill>
              </a:rPr>
              <a:t> = </a:t>
            </a:r>
            <a:r>
              <a:rPr lang="nl-NL" sz="1900" b="1" dirty="0" smtClean="0">
                <a:solidFill>
                  <a:srgbClr val="00B050"/>
                </a:solidFill>
              </a:rPr>
              <a:t>70 kg</a:t>
            </a:r>
          </a:p>
          <a:p>
            <a:r>
              <a:rPr lang="nl-NL" sz="1900" b="1" dirty="0" smtClean="0">
                <a:solidFill>
                  <a:srgbClr val="00B050"/>
                </a:solidFill>
              </a:rPr>
              <a:t>Zijn snelheid is constant</a:t>
            </a:r>
          </a:p>
          <a:p>
            <a:endParaRPr lang="nl-NL" sz="200" b="1" dirty="0" smtClean="0">
              <a:solidFill>
                <a:srgbClr val="00B050"/>
              </a:solidFill>
            </a:endParaRPr>
          </a:p>
          <a:p>
            <a:pPr marL="457200" indent="-457200">
              <a:buAutoNum type="alphaLcParenR"/>
            </a:pPr>
            <a:r>
              <a:rPr lang="nl-NL" sz="1900" b="1" dirty="0" smtClean="0">
                <a:solidFill>
                  <a:srgbClr val="00B050"/>
                </a:solidFill>
              </a:rPr>
              <a:t>Bereken </a:t>
            </a:r>
            <a:r>
              <a:rPr lang="nl-NL" sz="1900" b="1" dirty="0" err="1" smtClean="0">
                <a:solidFill>
                  <a:srgbClr val="00B050"/>
                </a:solidFill>
              </a:rPr>
              <a:t>F</a:t>
            </a:r>
            <a:r>
              <a:rPr lang="nl-NL" sz="1900" b="1" baseline="-25000" dirty="0" err="1" smtClean="0">
                <a:solidFill>
                  <a:srgbClr val="00B050"/>
                </a:solidFill>
              </a:rPr>
              <a:t>w</a:t>
            </a:r>
            <a:r>
              <a:rPr lang="nl-NL" sz="1900" b="1" baseline="-25000" dirty="0" smtClean="0">
                <a:solidFill>
                  <a:srgbClr val="00B050"/>
                </a:solidFill>
              </a:rPr>
              <a:t>, totaal</a:t>
            </a:r>
          </a:p>
          <a:p>
            <a:endParaRPr lang="nl-NL" sz="400" b="1" dirty="0" smtClean="0">
              <a:solidFill>
                <a:srgbClr val="7030A0"/>
              </a:solidFill>
            </a:endParaRPr>
          </a:p>
          <a:p>
            <a:r>
              <a:rPr lang="nl-NL" sz="1900" b="1" dirty="0" err="1" smtClean="0">
                <a:solidFill>
                  <a:srgbClr val="7030A0"/>
                </a:solidFill>
              </a:rPr>
              <a:t>F</a:t>
            </a:r>
            <a:r>
              <a:rPr lang="nl-NL" sz="1900" b="1" baseline="-25000" dirty="0" err="1" smtClean="0">
                <a:solidFill>
                  <a:srgbClr val="7030A0"/>
                </a:solidFill>
              </a:rPr>
              <a:t>w</a:t>
            </a:r>
            <a:r>
              <a:rPr lang="nl-NL" sz="1900" b="1" baseline="-25000" dirty="0" smtClean="0">
                <a:solidFill>
                  <a:srgbClr val="7030A0"/>
                </a:solidFill>
              </a:rPr>
              <a:t>, s</a:t>
            </a:r>
            <a:r>
              <a:rPr lang="nl-NL" sz="1900" b="1" dirty="0" smtClean="0">
                <a:solidFill>
                  <a:srgbClr val="7030A0"/>
                </a:solidFill>
              </a:rPr>
              <a:t> = 140 N </a:t>
            </a:r>
            <a:r>
              <a:rPr lang="nl-NL" sz="1900" b="1" dirty="0">
                <a:solidFill>
                  <a:srgbClr val="7030A0"/>
                </a:solidFill>
              </a:rPr>
              <a:t>e</a:t>
            </a:r>
            <a:r>
              <a:rPr lang="nl-NL" sz="1900" b="1" dirty="0" smtClean="0">
                <a:solidFill>
                  <a:srgbClr val="7030A0"/>
                </a:solidFill>
              </a:rPr>
              <a:t>n k = 0,29 kg/m</a:t>
            </a:r>
            <a:endParaRPr lang="nl-NL" sz="1900" b="1" baseline="30000" dirty="0" smtClean="0">
              <a:solidFill>
                <a:srgbClr val="7030A0"/>
              </a:solidFill>
            </a:endParaRPr>
          </a:p>
          <a:p>
            <a:endParaRPr lang="nl-NL" sz="200" b="1" dirty="0" smtClean="0">
              <a:solidFill>
                <a:srgbClr val="7030A0"/>
              </a:solidFill>
            </a:endParaRPr>
          </a:p>
          <a:p>
            <a:r>
              <a:rPr lang="nl-NL" sz="1900" b="1" dirty="0" smtClean="0">
                <a:solidFill>
                  <a:srgbClr val="7030A0"/>
                </a:solidFill>
              </a:rPr>
              <a:t>b)   Bereken z’n snelheid</a:t>
            </a:r>
            <a:endParaRPr lang="nl-NL" sz="1900" b="1" dirty="0">
              <a:solidFill>
                <a:srgbClr val="7030A0"/>
              </a:solidFill>
            </a:endParaRPr>
          </a:p>
          <a:p>
            <a:endParaRPr lang="nl-NL" sz="2000" b="1" dirty="0">
              <a:solidFill>
                <a:srgbClr val="7030A0"/>
              </a:solidFill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4654357" y="3753944"/>
            <a:ext cx="322156" cy="114594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969090" y="3559969"/>
            <a:ext cx="61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nl-NL" sz="2400" b="1" baseline="-25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</a:t>
            </a:r>
            <a:r>
              <a:rPr lang="nl-NL" sz="24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l</a:t>
            </a:r>
            <a:endParaRPr lang="nl-NL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4969090" y="2204864"/>
            <a:ext cx="2987286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og 10"/>
          <p:cNvSpPr/>
          <p:nvPr/>
        </p:nvSpPr>
        <p:spPr>
          <a:xfrm flipH="1" flipV="1">
            <a:off x="5765014" y="1940826"/>
            <a:ext cx="288032" cy="64626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5271668" y="2309671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22°</a:t>
            </a:r>
            <a:endParaRPr lang="nl-NL" sz="20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8032"/>
            <a:ext cx="1781175" cy="1219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6" y="5835573"/>
            <a:ext cx="26574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44" y="1674490"/>
            <a:ext cx="3257550" cy="211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 </a:t>
            </a:r>
            <a:r>
              <a:rPr lang="en-US" dirty="0" err="1" smtClean="0"/>
              <a:t>Schuine</a:t>
            </a:r>
            <a:r>
              <a:rPr lang="en-US" dirty="0" smtClean="0"/>
              <a:t> </a:t>
            </a:r>
            <a:r>
              <a:rPr lang="en-US" dirty="0" err="1"/>
              <a:t>krachten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58028" cy="4781128"/>
              </a:xfrm>
            </p:spPr>
            <p:txBody>
              <a:bodyPr>
                <a:normAutofit fontScale="32500" lnSpcReduction="20000"/>
              </a:bodyPr>
              <a:lstStyle/>
              <a:p>
                <a:pPr marL="514350" lvl="0" indent="-514350">
                  <a:buAutoNum type="alphaLcPeriod"/>
                </a:pPr>
                <a:r>
                  <a:rPr lang="nl-NL" sz="5500" b="1" dirty="0" smtClean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NL" sz="5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𝐭𝐨𝐭𝐚𝐚𝐥</m:t>
                        </m:r>
                      </m:sub>
                    </m:sSub>
                    <m:r>
                      <a:rPr lang="nl-NL" sz="55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endParaRPr lang="nl-NL" sz="5500" b="1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endParaRPr lang="nl-NL" b="1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r>
                  <a:rPr lang="nl-NL" sz="5500" b="1" dirty="0" smtClean="0">
                    <a:solidFill>
                      <a:srgbClr val="FF0000"/>
                    </a:solidFill>
                    <a:latin typeface="+mj-lt"/>
                  </a:rPr>
                  <a:t>		</a:t>
                </a:r>
                <a14:m>
                  <m:oMath xmlns:m="http://schemas.openxmlformats.org/officeDocument/2006/math">
                    <m:r>
                      <a:rPr lang="nl-NL" sz="5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nl-NL" sz="5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nl-NL" sz="55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l-NL" sz="5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den>
                    </m:f>
                  </m:oMath>
                </a14:m>
                <a:endParaRPr lang="nl-NL" sz="5500" b="1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endParaRPr lang="nl-NL" b="1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nl-NL" sz="5500" b="1" dirty="0">
                    <a:solidFill>
                      <a:srgbClr val="FF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nl-NL" sz="5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nl-NL" sz="5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nl-NL" sz="5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nl-NL" sz="5500" b="1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nl-NL" sz="5500" b="1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nl-NL" sz="5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nl-NL" sz="5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nl-NL" sz="5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5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nl-NL" sz="5500" b="1" dirty="0" smtClean="0">
                    <a:solidFill>
                      <a:srgbClr val="FF0000"/>
                    </a:solidFill>
                    <a:latin typeface="+mj-lt"/>
                  </a:rPr>
                  <a:t> · 9,81)</a:t>
                </a:r>
              </a:p>
              <a:p>
                <a:pPr marL="0" lvl="0" indent="0">
                  <a:buNone/>
                </a:pPr>
                <a:r>
                  <a:rPr lang="nl-NL" sz="5500" b="1" dirty="0" smtClean="0">
                    <a:solidFill>
                      <a:srgbClr val="FF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nl-NL" sz="5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5500" b="1" dirty="0" smtClean="0">
                    <a:solidFill>
                      <a:srgbClr val="FF0000"/>
                    </a:solidFill>
                    <a:latin typeface="+mj-lt"/>
                  </a:rPr>
                  <a:t> 0,37 ∙ 687 = 257 N</a:t>
                </a:r>
              </a:p>
              <a:p>
                <a:pPr marL="0" lvl="0" indent="0">
                  <a:buNone/>
                </a:pPr>
                <a:r>
                  <a:rPr lang="nl-NL" sz="5500" b="1" dirty="0">
                    <a:solidFill>
                      <a:srgbClr val="FF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𝐭𝐨𝐭𝐚𝐚𝐥</m:t>
                        </m:r>
                      </m:sub>
                    </m:sSub>
                    <m:r>
                      <a:rPr lang="nl-NL" sz="5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l-NL" sz="5500" b="1" dirty="0">
                        <a:solidFill>
                          <a:srgbClr val="FF0000"/>
                        </a:solidFill>
                      </a:rPr>
                      <m:t>2,6 ∙ 10</m:t>
                    </m:r>
                    <m:r>
                      <m:rPr>
                        <m:nor/>
                      </m:rPr>
                      <a:rPr lang="nl-NL" sz="5500" b="1" baseline="30000" dirty="0">
                        <a:solidFill>
                          <a:srgbClr val="FF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nl-NL" sz="55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nl-NL" sz="5500" b="1" dirty="0">
                        <a:solidFill>
                          <a:srgbClr val="FF0000"/>
                        </a:solidFill>
                      </a:rPr>
                      <m:t>N</m:t>
                    </m:r>
                  </m:oMath>
                </a14:m>
                <a:endParaRPr lang="nl-NL" sz="5500" b="1" dirty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endParaRPr lang="nl-NL" sz="5500" b="1" dirty="0" smtClean="0">
                  <a:latin typeface="+mj-lt"/>
                </a:endParaRPr>
              </a:p>
              <a:p>
                <a:pPr marL="914400" lvl="0" indent="-914400">
                  <a:buAutoNum type="alphaLcPeriod" startAt="2"/>
                </a:pPr>
                <a:r>
                  <a:rPr lang="nl-NL" sz="5500" b="1" dirty="0" smtClean="0">
                    <a:solidFill>
                      <a:srgbClr val="7030A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sz="5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𝐭𝐨𝐭𝐚𝐚𝐥</m:t>
                        </m:r>
                      </m:sub>
                    </m:sSub>
                    <m:r>
                      <a:rPr lang="nl-NL" sz="5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nl-NL" sz="5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sub>
                    </m:sSub>
                  </m:oMath>
                </a14:m>
                <a:endParaRPr lang="nl-NL" sz="5500" b="1" dirty="0" smtClean="0">
                  <a:solidFill>
                    <a:srgbClr val="7030A0"/>
                  </a:solidFill>
                  <a:latin typeface="+mj-lt"/>
                </a:endParaRPr>
              </a:p>
              <a:p>
                <a:pPr marL="914400" lvl="0" indent="-914400">
                  <a:buAutoNum type="alphaLcPeriod" startAt="2"/>
                </a:pPr>
                <a:endParaRPr lang="nl-NL" sz="2500" b="1" dirty="0" smtClean="0">
                  <a:solidFill>
                    <a:srgbClr val="7030A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nl-NL" sz="5500" b="1" dirty="0">
                    <a:solidFill>
                      <a:srgbClr val="7030A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nl-NL" sz="5500" b="1" dirty="0" smtClean="0">
                  <a:solidFill>
                    <a:srgbClr val="7030A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nl-NL" sz="5500" b="1" dirty="0">
                    <a:solidFill>
                      <a:srgbClr val="7030A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l-NL" sz="55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sub>
                    </m:sSub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nl-NL" sz="5500" b="1" dirty="0" smtClean="0">
                  <a:solidFill>
                    <a:srgbClr val="7030A0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nl-NL" sz="5500" b="1" dirty="0" smtClean="0">
                    <a:solidFill>
                      <a:srgbClr val="7030A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nl-NL" sz="5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𝒕𝒐𝒕𝒂𝒂𝒍</m:t>
                        </m:r>
                      </m:sub>
                    </m:sSub>
                    <m:r>
                      <a:rPr lang="nl-NL" sz="5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sSup>
                      <m:sSupPr>
                        <m:ctrlP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𝟐𝟓𝟕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5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nl-NL" sz="5500" b="1" dirty="0" smtClean="0">
                    <a:solidFill>
                      <a:srgbClr val="7030A0"/>
                    </a:solidFill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nl-NL" sz="5500" b="1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nl-NL" sz="5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5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l-NL" sz="5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5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𝟐𝟓𝟕</m:t>
                            </m:r>
                            <m:r>
                              <a:rPr lang="nl-NL" sz="55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nl-NL" sz="55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𝟏𝟒𝟎</m:t>
                            </m:r>
                          </m:e>
                        </m:d>
                      </m:num>
                      <m:den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5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𝟒𝟎𝟑</m:t>
                    </m:r>
                  </m:oMath>
                </a14:m>
                <a:r>
                  <a:rPr lang="nl-NL" sz="5500" b="1" dirty="0">
                    <a:solidFill>
                      <a:srgbClr val="7030A0"/>
                    </a:solidFill>
                  </a:rPr>
                  <a:t> </a:t>
                </a:r>
                <a:endParaRPr lang="nl-NL" sz="55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nl-NL" sz="5500" b="1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l-NL" sz="5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⎷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𝟒𝟎𝟑</m:t>
                    </m:r>
                    <m:r>
                      <a:rPr lang="nl-NL" sz="5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55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20 m/s </a:t>
                </a:r>
                <a:endParaRPr lang="nl-NL" sz="5500" b="1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58028" cy="4781128"/>
              </a:xfrm>
              <a:blipFill rotWithShape="0">
                <a:blip r:embed="rId4"/>
                <a:stretch>
                  <a:fillRect l="-946" t="-16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chte verbindingslijn met pijl 17"/>
          <p:cNvCxnSpPr/>
          <p:nvPr/>
        </p:nvCxnSpPr>
        <p:spPr>
          <a:xfrm flipH="1" flipV="1">
            <a:off x="7067200" y="1667383"/>
            <a:ext cx="568425" cy="1502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6643183" y="2251286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6292142" y="2406088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167180" y="2020850"/>
            <a:ext cx="765132" cy="211381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6875544" y="3802393"/>
            <a:ext cx="1689732" cy="549983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6782987" y="2583057"/>
            <a:ext cx="625328" cy="192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7372262" y="2583057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7372262" y="2583057"/>
            <a:ext cx="547575" cy="14943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V="1">
            <a:off x="7645564" y="3042424"/>
            <a:ext cx="322156" cy="114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7372262" y="37775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0000"/>
                </a:solidFill>
              </a:rPr>
              <a:t>z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806642" y="3389333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F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00B0F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F0"/>
                </a:solidFill>
              </a:rPr>
              <a:t>, y</a:t>
            </a:r>
            <a:r>
              <a:rPr lang="nl-NL" sz="2400" b="1" dirty="0" smtClean="0">
                <a:solidFill>
                  <a:srgbClr val="00B0F0"/>
                </a:solidFill>
              </a:rPr>
              <a:t> </a:t>
            </a:r>
            <a:endParaRPr lang="nl-NL" sz="2400" b="1" dirty="0">
              <a:solidFill>
                <a:srgbClr val="00B0F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6731191" y="2194626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00B050"/>
                </a:solidFill>
              </a:rPr>
              <a:t>F</a:t>
            </a:r>
            <a:r>
              <a:rPr lang="nl-NL" sz="2400" b="1" baseline="-25000" dirty="0" err="1">
                <a:solidFill>
                  <a:srgbClr val="00B050"/>
                </a:solidFill>
              </a:rPr>
              <a:t>z</a:t>
            </a:r>
            <a:r>
              <a:rPr lang="nl-NL" sz="2400" b="1" baseline="-25000" dirty="0" smtClean="0">
                <a:solidFill>
                  <a:srgbClr val="00B050"/>
                </a:solidFill>
              </a:rPr>
              <a:t>, x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156238" y="136617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C00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FFC000"/>
                </a:solidFill>
              </a:rPr>
              <a:t>n</a:t>
            </a:r>
            <a:endParaRPr lang="nl-NL" sz="2400" b="1" dirty="0">
              <a:solidFill>
                <a:srgbClr val="FFC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960297" y="2848449"/>
            <a:ext cx="64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92D05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92D050"/>
                </a:solidFill>
              </a:rPr>
              <a:t>w</a:t>
            </a:r>
            <a:r>
              <a:rPr lang="nl-NL" sz="2400" b="1" baseline="-25000" dirty="0" smtClean="0">
                <a:solidFill>
                  <a:srgbClr val="92D050"/>
                </a:solidFill>
              </a:rPr>
              <a:t>, s</a:t>
            </a:r>
            <a:endParaRPr lang="nl-NL" sz="2400" b="1" dirty="0">
              <a:solidFill>
                <a:srgbClr val="92D050"/>
              </a:solidFill>
            </a:endParaRPr>
          </a:p>
        </p:txBody>
      </p:sp>
      <p:cxnSp>
        <p:nvCxnSpPr>
          <p:cNvPr id="32" name="Rechte verbindingslijn met pijl 31"/>
          <p:cNvCxnSpPr/>
          <p:nvPr/>
        </p:nvCxnSpPr>
        <p:spPr>
          <a:xfrm flipV="1">
            <a:off x="7454619" y="2475953"/>
            <a:ext cx="322156" cy="114594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7769352" y="2281978"/>
            <a:ext cx="61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nl-NL" sz="2400" b="1" baseline="-25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</a:t>
            </a:r>
            <a:r>
              <a:rPr lang="nl-NL" sz="24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l</a:t>
            </a:r>
            <a:endParaRPr lang="nl-NL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44" y="4923706"/>
            <a:ext cx="1781175" cy="1219200"/>
          </a:xfrm>
          <a:prstGeom prst="rect">
            <a:avLst/>
          </a:prstGeom>
        </p:spPr>
      </p:pic>
      <p:cxnSp>
        <p:nvCxnSpPr>
          <p:cNvPr id="34" name="Rechte verbindingslijn 33"/>
          <p:cNvCxnSpPr/>
          <p:nvPr/>
        </p:nvCxnSpPr>
        <p:spPr>
          <a:xfrm flipH="1">
            <a:off x="7454619" y="2020850"/>
            <a:ext cx="1493643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/>
              <p:cNvSpPr/>
              <p:nvPr/>
            </p:nvSpPr>
            <p:spPr>
              <a:xfrm>
                <a:off x="516974" y="969137"/>
                <a:ext cx="3694986" cy="94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l-NL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𝐧𝐞𝐭𝐭𝐨</m:t>
                          </m:r>
                        </m:sub>
                      </m:sSub>
                      <m:r>
                        <a:rPr lang="nl-NL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nl-NL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𝐧𝐞𝐭𝐭𝐨</m:t>
                          </m:r>
                        </m:sub>
                      </m:sSub>
                      <m:r>
                        <a:rPr lang="nl-NL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nl-NL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nl-NL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l-NL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𝐥</m:t>
                          </m:r>
                        </m:sub>
                      </m:sSub>
                      <m:r>
                        <a:rPr lang="nl-NL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nl-NL" dirty="0">
                  <a:solidFill>
                    <a:srgbClr val="00B050"/>
                  </a:solidFill>
                </a:endParaRPr>
              </a:p>
              <a:p>
                <a:endParaRPr lang="nl-N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hthoe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4" y="969137"/>
                <a:ext cx="3694986" cy="9476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H4 </a:t>
            </a:r>
            <a:r>
              <a:rPr lang="en-US" dirty="0" err="1" smtClean="0"/>
              <a:t>Krachten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Massa-</a:t>
            </a:r>
            <a:r>
              <a:rPr lang="en-US" sz="3600" b="1" dirty="0" err="1" smtClean="0"/>
              <a:t>touwtrekken</a:t>
            </a:r>
            <a:endParaRPr lang="en-US" sz="3600" b="1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WELK TOUWTJE BREEKT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 WAAROM?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Hint?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64" y="1832992"/>
            <a:ext cx="1016000" cy="2413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46668"/>
            <a:ext cx="1330036" cy="1092292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 flipV="1">
            <a:off x="6948264" y="4149080"/>
            <a:ext cx="0" cy="194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2221776" y="4437112"/>
            <a:ext cx="4510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1</a:t>
            </a:r>
            <a:r>
              <a:rPr lang="nl-NL" sz="3200" b="1" baseline="30000" dirty="0" smtClean="0">
                <a:solidFill>
                  <a:srgbClr val="7030A0"/>
                </a:solidFill>
              </a:rPr>
              <a:t>e</a:t>
            </a:r>
            <a:r>
              <a:rPr lang="nl-NL" sz="3200" b="1" dirty="0" smtClean="0">
                <a:solidFill>
                  <a:srgbClr val="7030A0"/>
                </a:solidFill>
              </a:rPr>
              <a:t> WET NEWTON: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nl-NL" sz="3200" b="1" dirty="0" err="1" smtClean="0">
                <a:solidFill>
                  <a:srgbClr val="7030A0"/>
                </a:solidFill>
              </a:rPr>
              <a:t>F</a:t>
            </a:r>
            <a:r>
              <a:rPr lang="nl-NL" sz="3200" b="1" baseline="-25000" dirty="0" err="1" smtClean="0">
                <a:solidFill>
                  <a:srgbClr val="7030A0"/>
                </a:solidFill>
              </a:rPr>
              <a:t>netto</a:t>
            </a:r>
            <a:r>
              <a:rPr lang="nl-NL" sz="3200" b="1" dirty="0" smtClean="0">
                <a:solidFill>
                  <a:srgbClr val="7030A0"/>
                </a:solidFill>
              </a:rPr>
              <a:t> </a:t>
            </a:r>
            <a:r>
              <a:rPr lang="nl-NL" sz="3200" b="1" dirty="0">
                <a:solidFill>
                  <a:srgbClr val="7030A0"/>
                </a:solidFill>
              </a:rPr>
              <a:t>= </a:t>
            </a:r>
            <a:r>
              <a:rPr lang="nl-NL" sz="3200" b="1" dirty="0" smtClean="0">
                <a:solidFill>
                  <a:srgbClr val="7030A0"/>
                </a:solidFill>
              </a:rPr>
              <a:t>0</a:t>
            </a:r>
          </a:p>
          <a:p>
            <a:endParaRPr lang="nl-NL" sz="8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nl-NL" sz="3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       </a:t>
            </a:r>
            <a:r>
              <a:rPr lang="nl-NL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v </a:t>
            </a:r>
            <a:r>
              <a:rPr lang="nl-NL" sz="2800" b="1" i="1" dirty="0">
                <a:solidFill>
                  <a:srgbClr val="7030A0"/>
                </a:solidFill>
                <a:sym typeface="Wingdings" panose="05000000000000000000" pitchFamily="2" charset="2"/>
              </a:rPr>
              <a:t>= constant of nul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948264" y="0"/>
            <a:ext cx="0" cy="194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18" y="1817145"/>
            <a:ext cx="3405714" cy="2509714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 flipV="1">
            <a:off x="6948264" y="3462816"/>
            <a:ext cx="0" cy="2663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6948264" y="0"/>
            <a:ext cx="0" cy="1916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97172" y="6237312"/>
            <a:ext cx="7787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WAT VERANDERT ER INDIEN JE DE MASSA GROTER MAAKT?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777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746240" cy="5161280"/>
          </a:xfr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6" y="1109480"/>
            <a:ext cx="2743200" cy="1743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H4 Wetten van Newton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491880" y="4725144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551584" y="5589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z</a:t>
            </a:r>
            <a:endParaRPr lang="nl-NL" sz="2800" b="1" dirty="0">
              <a:solidFill>
                <a:srgbClr val="FF0000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 flipV="1">
            <a:off x="3059832" y="3674179"/>
            <a:ext cx="641920" cy="122413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119536" y="328498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F</a:t>
            </a:r>
            <a:r>
              <a:rPr lang="nl-NL" sz="2800" b="1" baseline="-25000" dirty="0" err="1">
                <a:solidFill>
                  <a:srgbClr val="0070C0"/>
                </a:solidFill>
              </a:rPr>
              <a:t>n</a:t>
            </a:r>
            <a:endParaRPr lang="nl-NL" sz="2800" b="1" dirty="0">
              <a:solidFill>
                <a:srgbClr val="0070C0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5452875" y="3520172"/>
            <a:ext cx="1135349" cy="5376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5364088" y="2996952"/>
            <a:ext cx="75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B05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00B050"/>
                </a:solidFill>
              </a:rPr>
              <a:t>trek</a:t>
            </a:r>
            <a:endParaRPr lang="nl-NL" sz="2800" b="1" dirty="0">
              <a:solidFill>
                <a:srgbClr val="00B050"/>
              </a:solidFill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2411760" y="5157192"/>
            <a:ext cx="651148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205237" y="4653136"/>
            <a:ext cx="71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2800" b="1" baseline="-25000" dirty="0" smtClean="0">
                <a:solidFill>
                  <a:schemeClr val="bg1"/>
                </a:solidFill>
              </a:rPr>
              <a:t>, r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23528" y="157535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Welke krachten werken op de achtbaan ‘Joris en de Draak’?</a:t>
            </a:r>
            <a:endParaRPr lang="nl-NL" sz="2400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177926" y="2653232"/>
            <a:ext cx="310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Wat is de </a:t>
            </a:r>
            <a:r>
              <a:rPr lang="nl-NL" sz="2400" b="1" dirty="0" err="1" smtClean="0">
                <a:solidFill>
                  <a:srgbClr val="7030A0"/>
                </a:solidFill>
              </a:rPr>
              <a:t>nettokracht</a:t>
            </a:r>
            <a:r>
              <a:rPr lang="nl-NL" sz="2400" b="1" dirty="0" smtClean="0">
                <a:solidFill>
                  <a:srgbClr val="7030A0"/>
                </a:solidFill>
              </a:rPr>
              <a:t> in dit plaatje?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4598040" y="1139260"/>
            <a:ext cx="4510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1</a:t>
            </a:r>
            <a:r>
              <a:rPr lang="nl-NL" sz="3200" b="1" baseline="30000" dirty="0" smtClean="0">
                <a:solidFill>
                  <a:srgbClr val="7030A0"/>
                </a:solidFill>
              </a:rPr>
              <a:t>e</a:t>
            </a:r>
            <a:r>
              <a:rPr lang="nl-NL" sz="3200" b="1" dirty="0" smtClean="0">
                <a:solidFill>
                  <a:srgbClr val="7030A0"/>
                </a:solidFill>
              </a:rPr>
              <a:t> WET NEWTON: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nl-NL" sz="3200" b="1" dirty="0" err="1" smtClean="0">
                <a:solidFill>
                  <a:srgbClr val="7030A0"/>
                </a:solidFill>
              </a:rPr>
              <a:t>F</a:t>
            </a:r>
            <a:r>
              <a:rPr lang="nl-NL" sz="3200" b="1" baseline="-25000" dirty="0" err="1" smtClean="0">
                <a:solidFill>
                  <a:srgbClr val="7030A0"/>
                </a:solidFill>
              </a:rPr>
              <a:t>netto</a:t>
            </a:r>
            <a:r>
              <a:rPr lang="nl-NL" sz="3200" b="1" dirty="0" smtClean="0">
                <a:solidFill>
                  <a:srgbClr val="7030A0"/>
                </a:solidFill>
              </a:rPr>
              <a:t> </a:t>
            </a:r>
            <a:r>
              <a:rPr lang="nl-NL" sz="3200" b="1" dirty="0">
                <a:solidFill>
                  <a:srgbClr val="7030A0"/>
                </a:solidFill>
              </a:rPr>
              <a:t>= </a:t>
            </a:r>
            <a:r>
              <a:rPr lang="nl-NL" sz="3200" b="1" dirty="0" smtClean="0">
                <a:solidFill>
                  <a:srgbClr val="7030A0"/>
                </a:solidFill>
              </a:rPr>
              <a:t>0</a:t>
            </a:r>
          </a:p>
          <a:p>
            <a:endParaRPr lang="nl-NL" sz="8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nl-NL" sz="3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       </a:t>
            </a:r>
            <a:r>
              <a:rPr lang="nl-NL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v </a:t>
            </a:r>
            <a:r>
              <a:rPr lang="nl-NL" sz="2800" b="1" i="1" dirty="0">
                <a:solidFill>
                  <a:srgbClr val="7030A0"/>
                </a:solidFill>
                <a:sym typeface="Wingdings" panose="05000000000000000000" pitchFamily="2" charset="2"/>
              </a:rPr>
              <a:t>= constant of nul</a:t>
            </a:r>
          </a:p>
        </p:txBody>
      </p:sp>
    </p:spTree>
    <p:extLst>
      <p:ext uri="{BB962C8B-B14F-4D97-AF65-F5344CB8AC3E}">
        <p14:creationId xmlns:p14="http://schemas.microsoft.com/office/powerpoint/2010/main" val="17956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72942"/>
            <a:ext cx="7017606" cy="4668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H4 Wetten van Newton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716016" y="2817310"/>
            <a:ext cx="0" cy="1297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775720" y="35010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z</a:t>
            </a:r>
            <a:endParaRPr lang="nl-NL" sz="2800" b="1" dirty="0">
              <a:solidFill>
                <a:srgbClr val="FF0000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4623372" y="2653232"/>
            <a:ext cx="7745" cy="23666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23312" y="157535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Welke krachten werken op de achtbaan ‘De Python’?</a:t>
            </a:r>
            <a:endParaRPr lang="nl-NL" sz="2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177926" y="2653232"/>
            <a:ext cx="3101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Wat weten we over de </a:t>
            </a:r>
            <a:r>
              <a:rPr lang="nl-NL" sz="2400" b="1" dirty="0" err="1" smtClean="0">
                <a:solidFill>
                  <a:srgbClr val="FF0000"/>
                </a:solidFill>
              </a:rPr>
              <a:t>nettokracht</a:t>
            </a:r>
            <a:r>
              <a:rPr lang="nl-NL" sz="2400" b="1" dirty="0" smtClean="0">
                <a:solidFill>
                  <a:srgbClr val="FF0000"/>
                </a:solidFill>
              </a:rPr>
              <a:t> in dit plaatje?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7352" y="439152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F</a:t>
            </a:r>
            <a:r>
              <a:rPr lang="nl-NL" sz="2800" b="1" baseline="-25000" dirty="0" err="1">
                <a:solidFill>
                  <a:srgbClr val="0070C0"/>
                </a:solidFill>
              </a:rPr>
              <a:t>n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942682" y="1139260"/>
            <a:ext cx="39497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2</a:t>
            </a:r>
            <a:r>
              <a:rPr lang="nl-NL" sz="3200" b="1" baseline="30000" dirty="0" smtClean="0">
                <a:solidFill>
                  <a:srgbClr val="FF0000"/>
                </a:solidFill>
              </a:rPr>
              <a:t>e</a:t>
            </a:r>
            <a:r>
              <a:rPr lang="nl-NL" sz="3200" b="1" dirty="0" smtClean="0">
                <a:solidFill>
                  <a:srgbClr val="FF0000"/>
                </a:solidFill>
              </a:rPr>
              <a:t> WET NEWTON: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nl-NL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nl-NL" sz="3200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netto</a:t>
            </a:r>
            <a:r>
              <a:rPr lang="nl-N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 m ∙ </a:t>
            </a:r>
            <a:r>
              <a:rPr lang="nl-N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</a:p>
          <a:p>
            <a:endParaRPr lang="nl-NL" sz="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NL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sz="3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</a:t>
            </a:r>
            <a:r>
              <a:rPr lang="nl-NL" sz="28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Grote F  grote a</a:t>
            </a:r>
            <a:endParaRPr lang="nl-NL" sz="28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77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72942"/>
            <a:ext cx="7017606" cy="4668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H4 Wetten van Newton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4644008" y="1320444"/>
            <a:ext cx="8541" cy="137851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752445" y="142323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7030A0"/>
                </a:solidFill>
              </a:rPr>
              <a:t>F</a:t>
            </a:r>
            <a:r>
              <a:rPr lang="nl-NL" sz="2800" b="1" baseline="-25000" dirty="0" err="1">
                <a:solidFill>
                  <a:srgbClr val="7030A0"/>
                </a:solidFill>
              </a:rPr>
              <a:t>g</a:t>
            </a:r>
            <a:endParaRPr lang="nl-NL" sz="2800" b="1" dirty="0">
              <a:solidFill>
                <a:srgbClr val="7030A0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644008" y="2637419"/>
            <a:ext cx="9089" cy="135183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79296" y="1580599"/>
            <a:ext cx="299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Welk krachtenpaar wordt gevormd met de normaalkracht?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4677352" y="342900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F</a:t>
            </a:r>
            <a:r>
              <a:rPr lang="nl-NL" sz="2800" b="1" baseline="-25000" dirty="0" err="1">
                <a:solidFill>
                  <a:srgbClr val="0070C0"/>
                </a:solidFill>
              </a:rPr>
              <a:t>n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494292" y="1196752"/>
            <a:ext cx="3682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7030A0"/>
                </a:solidFill>
              </a:rPr>
              <a:t>F</a:t>
            </a:r>
            <a:r>
              <a:rPr lang="nl-NL" sz="2400" b="1" baseline="-25000" dirty="0" err="1" smtClean="0">
                <a:solidFill>
                  <a:srgbClr val="7030A0"/>
                </a:solidFill>
              </a:rPr>
              <a:t>g</a:t>
            </a:r>
            <a:r>
              <a:rPr lang="nl-NL" sz="2400" b="1" dirty="0" smtClean="0">
                <a:solidFill>
                  <a:srgbClr val="7030A0"/>
                </a:solidFill>
              </a:rPr>
              <a:t> = gewichtskracht = de kracht die de karretjes uitoefenen op de looping 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374823" y="4316903"/>
            <a:ext cx="3682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0070C0"/>
                </a:solidFill>
              </a:rPr>
              <a:t>F</a:t>
            </a:r>
            <a:r>
              <a:rPr lang="nl-NL" sz="2400" b="1" baseline="-25000" dirty="0" err="1">
                <a:solidFill>
                  <a:srgbClr val="0070C0"/>
                </a:solidFill>
              </a:rPr>
              <a:t>n</a:t>
            </a:r>
            <a:r>
              <a:rPr lang="nl-NL" sz="2400" b="1" dirty="0" smtClean="0">
                <a:solidFill>
                  <a:srgbClr val="0070C0"/>
                </a:solidFill>
              </a:rPr>
              <a:t> = normaalkracht = de kracht die de looping uitoefent op de karretjes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148249" y="2373849"/>
            <a:ext cx="33531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nl-NL" sz="3000" b="1" baseline="300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nl-NL" sz="3000" b="1" dirty="0" smtClean="0">
                <a:solidFill>
                  <a:schemeClr val="accent3">
                    <a:lumMod val="50000"/>
                  </a:schemeClr>
                </a:solidFill>
              </a:rPr>
              <a:t> WET NEWTON: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nl-NL" sz="3000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F</a:t>
            </a:r>
            <a:r>
              <a:rPr lang="nl-NL" sz="3000" b="1" baseline="-25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A </a:t>
            </a:r>
            <a:r>
              <a:rPr lang="nl-NL" sz="3000" b="1" baseline="-25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op B</a:t>
            </a:r>
            <a:r>
              <a:rPr lang="nl-NL" sz="30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= - F</a:t>
            </a:r>
            <a:r>
              <a:rPr lang="nl-NL" sz="3000" b="1" baseline="-25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B op </a:t>
            </a:r>
            <a:r>
              <a:rPr lang="nl-NL" sz="3000" b="1" baseline="-25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A</a:t>
            </a:r>
          </a:p>
          <a:p>
            <a:pPr lvl="1"/>
            <a:endParaRPr lang="nl-NL" sz="800" b="1" i="1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2400" b="1" i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          Actie = - Reactie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56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6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H4 </a:t>
            </a:r>
            <a:r>
              <a:rPr lang="en-US" dirty="0" err="1" smtClean="0"/>
              <a:t>Krachten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Teken</a:t>
            </a:r>
            <a:r>
              <a:rPr lang="en-US" b="1" dirty="0" smtClean="0"/>
              <a:t>”, “</a:t>
            </a:r>
            <a:r>
              <a:rPr lang="en-US" b="1" dirty="0" err="1" smtClean="0"/>
              <a:t>bepaal</a:t>
            </a:r>
            <a:r>
              <a:rPr lang="en-US" b="1" dirty="0" smtClean="0"/>
              <a:t>” of “</a:t>
            </a:r>
            <a:r>
              <a:rPr lang="en-US" b="1" dirty="0" err="1" smtClean="0"/>
              <a:t>bereken</a:t>
            </a:r>
            <a:r>
              <a:rPr lang="en-US" b="1" dirty="0" smtClean="0"/>
              <a:t>”</a:t>
            </a:r>
          </a:p>
          <a:p>
            <a:pPr lvl="1"/>
            <a:r>
              <a:rPr lang="en-US" b="1" i="1" dirty="0" err="1" smtClean="0">
                <a:solidFill>
                  <a:srgbClr val="FF0000"/>
                </a:solidFill>
              </a:rPr>
              <a:t>Teken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Je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schetst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krachten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W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elke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krachten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zijn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Wat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is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aangrijpingspunt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en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richting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Hoe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groot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zijn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ze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ongeveer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? (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niet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exact op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schaal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i="1" dirty="0" err="1" smtClean="0"/>
              <a:t>Bepaal</a:t>
            </a:r>
            <a:r>
              <a:rPr lang="en-US" b="1" i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Je </a:t>
            </a:r>
            <a:r>
              <a:rPr lang="en-US" dirty="0" err="1" smtClean="0">
                <a:sym typeface="Wingdings" panose="05000000000000000000" pitchFamily="2" charset="2"/>
              </a:rPr>
              <a:t>tekent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krachten</a:t>
            </a:r>
            <a:r>
              <a:rPr lang="en-US" dirty="0" smtClean="0">
                <a:sym typeface="Wingdings" panose="05000000000000000000" pitchFamily="2" charset="2"/>
              </a:rPr>
              <a:t> op </a:t>
            </a:r>
            <a:r>
              <a:rPr lang="en-US" dirty="0" err="1" smtClean="0">
                <a:sym typeface="Wingdings" panose="05000000000000000000" pitchFamily="2" charset="2"/>
              </a:rPr>
              <a:t>schaal</a:t>
            </a:r>
            <a:r>
              <a:rPr lang="en-US" dirty="0" smtClean="0">
                <a:sym typeface="Wingdings" panose="05000000000000000000" pitchFamily="2" charset="2"/>
              </a:rPr>
              <a:t> en meet op.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Gebruik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parallelogrammethode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indien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nodig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Iedereen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krijgt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zo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ongeveer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dezelfde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oplossing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lvl="1"/>
            <a:r>
              <a:rPr lang="en-US" b="1" i="1" dirty="0" err="1" smtClean="0">
                <a:solidFill>
                  <a:srgbClr val="FF0000"/>
                </a:solidFill>
              </a:rPr>
              <a:t>Bereken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Je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berekent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exacte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grootte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van de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kracht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Gebruik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soscastoa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formule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wat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weet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je?). 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is maar </a:t>
            </a:r>
            <a:r>
              <a:rPr lang="en-US" dirty="0" err="1" smtClean="0">
                <a:solidFill>
                  <a:srgbClr val="FF0000"/>
                </a:solidFill>
              </a:rPr>
              <a:t>één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oplossing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2" y="2132856"/>
            <a:ext cx="2101088" cy="10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566</Words>
  <Application>Microsoft Office PowerPoint</Application>
  <PresentationFormat>Diavoorstelling (4:3)</PresentationFormat>
  <Paragraphs>155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Symbol</vt:lpstr>
      <vt:lpstr>Wingdings</vt:lpstr>
      <vt:lpstr>Office Theme</vt:lpstr>
      <vt:lpstr>H4 Sport en verkeer</vt:lpstr>
      <vt:lpstr>Wat gaan we doen?</vt:lpstr>
      <vt:lpstr>4.4 Schuine krachten</vt:lpstr>
      <vt:lpstr>4.4 Schuine krachten</vt:lpstr>
      <vt:lpstr>H4 Krachten</vt:lpstr>
      <vt:lpstr>H4 Wetten van Newton</vt:lpstr>
      <vt:lpstr>H4 Wetten van Newton</vt:lpstr>
      <vt:lpstr>H4 Wetten van Newton</vt:lpstr>
      <vt:lpstr>H4 Krachten</vt:lpstr>
      <vt:lpstr>4.4 Schuine krachten</vt:lpstr>
      <vt:lpstr>4.4 Schuine krachten</vt:lpstr>
      <vt:lpstr>Nieuwe opgave volcanoboarder</vt:lpstr>
      <vt:lpstr>4.4 Schuine krachten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 Straling</dc:title>
  <dc:creator>Windows User</dc:creator>
  <cp:lastModifiedBy>Dennis Vos</cp:lastModifiedBy>
  <cp:revision>376</cp:revision>
  <dcterms:created xsi:type="dcterms:W3CDTF">2013-12-08T14:03:05Z</dcterms:created>
  <dcterms:modified xsi:type="dcterms:W3CDTF">2014-11-16T17:07:08Z</dcterms:modified>
</cp:coreProperties>
</file>